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4"/>
  </p:notesMasterIdLst>
  <p:sldIdLst>
    <p:sldId id="256" r:id="rId2"/>
    <p:sldId id="312" r:id="rId3"/>
    <p:sldId id="315" r:id="rId4"/>
    <p:sldId id="329" r:id="rId5"/>
    <p:sldId id="330" r:id="rId6"/>
    <p:sldId id="331" r:id="rId7"/>
    <p:sldId id="332" r:id="rId8"/>
    <p:sldId id="334" r:id="rId9"/>
    <p:sldId id="335" r:id="rId10"/>
    <p:sldId id="333" r:id="rId11"/>
    <p:sldId id="337" r:id="rId12"/>
    <p:sldId id="316" r:id="rId13"/>
    <p:sldId id="313" r:id="rId14"/>
    <p:sldId id="314" r:id="rId15"/>
    <p:sldId id="318" r:id="rId16"/>
    <p:sldId id="319" r:id="rId17"/>
    <p:sldId id="317" r:id="rId18"/>
    <p:sldId id="320" r:id="rId19"/>
    <p:sldId id="326" r:id="rId20"/>
    <p:sldId id="321" r:id="rId21"/>
    <p:sldId id="336" r:id="rId22"/>
    <p:sldId id="323" r:id="rId23"/>
  </p:sldIdLst>
  <p:sldSz cx="9144000" cy="6858000" type="screen4x3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emlayout 2 - Markerin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7" d="100"/>
          <a:sy n="77" d="100"/>
        </p:scale>
        <p:origin x="-96" y="-6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73C1A98-FBE3-46BA-83AF-FA8F9BCCFAC9}" type="datetimeFigureOut">
              <a:rPr lang="da-DK" smtClean="0"/>
              <a:pPr/>
              <a:t>09-10-2025</a:t>
            </a:fld>
            <a:endParaRPr lang="da-DK"/>
          </a:p>
        </p:txBody>
      </p:sp>
      <p:sp>
        <p:nvSpPr>
          <p:cNvPr id="4" name="Pladsholder til diasbille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a-DK"/>
          </a:p>
        </p:txBody>
      </p:sp>
      <p:sp>
        <p:nvSpPr>
          <p:cNvPr id="5" name="Pladsholder til no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 smtClean="0"/>
              <a:t>Klik for at redigere typografi i masteren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DBF9ADF-BD37-4051-9300-FA942FA1DE10}" type="slidenum">
              <a:rPr lang="da-DK" smtClean="0"/>
              <a:pPr/>
              <a:t>‹nr.›</a:t>
            </a:fld>
            <a:endParaRPr lang="da-DK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ias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a-DK" dirty="0"/>
          </a:p>
        </p:txBody>
      </p:sp>
      <p:sp>
        <p:nvSpPr>
          <p:cNvPr id="4" name="Pladsholder til dias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9A5D28-7DAB-4409-982C-07678FB6631A}" type="slidenum">
              <a:rPr lang="da-DK" smtClean="0"/>
              <a:pPr/>
              <a:t>8</a:t>
            </a:fld>
            <a:endParaRPr lang="da-DK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a-DK" smtClean="0"/>
              <a:t>Klik for at redigere titeltypografi i masteren</a:t>
            </a:r>
            <a:endParaRPr lang="da-DK"/>
          </a:p>
        </p:txBody>
      </p:sp>
      <p:sp>
        <p:nvSpPr>
          <p:cNvPr id="3" name="U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a-DK" smtClean="0"/>
              <a:t>Klik for at redigere undertiteltypografien i masteren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1CF0E6-D853-40A3-AC79-A604D850A4D9}" type="datetimeFigureOut">
              <a:rPr lang="da-DK" smtClean="0"/>
              <a:pPr/>
              <a:t>09-10-2025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38CCB8-F158-4A55-9C83-D1D2758C6B56}" type="slidenum">
              <a:rPr lang="da-DK" smtClean="0"/>
              <a:pPr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titeltypografi i masteren</a:t>
            </a:r>
            <a:endParaRPr lang="da-DK"/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 smtClean="0"/>
              <a:t>Klik for at redigere typografi i masteren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1CF0E6-D853-40A3-AC79-A604D850A4D9}" type="datetimeFigureOut">
              <a:rPr lang="da-DK" smtClean="0"/>
              <a:pPr/>
              <a:t>09-10-2025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38CCB8-F158-4A55-9C83-D1D2758C6B56}" type="slidenum">
              <a:rPr lang="da-DK" smtClean="0"/>
              <a:pPr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a-DK" smtClean="0"/>
              <a:t>Klik for at redigere titeltypografi i masteren</a:t>
            </a:r>
            <a:endParaRPr lang="da-DK"/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a-DK" smtClean="0"/>
              <a:t>Klik for at redigere typografi i masteren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1CF0E6-D853-40A3-AC79-A604D850A4D9}" type="datetimeFigureOut">
              <a:rPr lang="da-DK" smtClean="0"/>
              <a:pPr/>
              <a:t>09-10-2025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38CCB8-F158-4A55-9C83-D1D2758C6B56}" type="slidenum">
              <a:rPr lang="da-DK" smtClean="0"/>
              <a:pPr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titeltypografi i masteren</a:t>
            </a:r>
            <a:endParaRPr lang="da-DK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 smtClean="0"/>
              <a:t>Klik for at redigere typografi i masteren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1CF0E6-D853-40A3-AC79-A604D850A4D9}" type="datetimeFigureOut">
              <a:rPr lang="da-DK" smtClean="0"/>
              <a:pPr/>
              <a:t>09-10-2025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38CCB8-F158-4A55-9C83-D1D2758C6B56}" type="slidenum">
              <a:rPr lang="da-DK" smtClean="0"/>
              <a:pPr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a-DK" smtClean="0"/>
              <a:t>Klik for at redigere titeltypografi i masteren</a:t>
            </a:r>
            <a:endParaRPr lang="da-DK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 smtClean="0"/>
              <a:t>Klik for at redigere typografi i masteren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1CF0E6-D853-40A3-AC79-A604D850A4D9}" type="datetimeFigureOut">
              <a:rPr lang="da-DK" smtClean="0"/>
              <a:pPr/>
              <a:t>09-10-2025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38CCB8-F158-4A55-9C83-D1D2758C6B56}" type="slidenum">
              <a:rPr lang="da-DK" smtClean="0"/>
              <a:pPr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titeltypografi i masteren</a:t>
            </a:r>
            <a:endParaRPr lang="da-DK"/>
          </a:p>
        </p:txBody>
      </p:sp>
      <p:sp>
        <p:nvSpPr>
          <p:cNvPr id="3" name="Pladsholder til indhol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a-DK" smtClean="0"/>
              <a:t>Klik for at redigere typografi i masteren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a-DK" smtClean="0"/>
              <a:t>Klik for at redigere typografi i masteren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1CF0E6-D853-40A3-AC79-A604D850A4D9}" type="datetimeFigureOut">
              <a:rPr lang="da-DK" smtClean="0"/>
              <a:pPr/>
              <a:t>09-10-2025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38CCB8-F158-4A55-9C83-D1D2758C6B56}" type="slidenum">
              <a:rPr lang="da-DK" smtClean="0"/>
              <a:pPr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a-DK" smtClean="0"/>
              <a:t>Klik for at redigere titeltypografi i masteren</a:t>
            </a:r>
            <a:endParaRPr lang="da-DK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 smtClean="0"/>
              <a:t>Klik for at redigere typografi i masteren</a:t>
            </a:r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a-DK" smtClean="0"/>
              <a:t>Klik for at redigere typografi i masteren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5" name="Pladsholder til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 smtClean="0"/>
              <a:t>Klik for at redigere typografi i masteren</a:t>
            </a:r>
          </a:p>
        </p:txBody>
      </p:sp>
      <p:sp>
        <p:nvSpPr>
          <p:cNvPr id="6" name="Pladsholder til indhol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a-DK" smtClean="0"/>
              <a:t>Klik for at redigere typografi i masteren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7" name="Pladsholder til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1CF0E6-D853-40A3-AC79-A604D850A4D9}" type="datetimeFigureOut">
              <a:rPr lang="da-DK" smtClean="0"/>
              <a:pPr/>
              <a:t>09-10-2025</a:t>
            </a:fld>
            <a:endParaRPr lang="da-DK"/>
          </a:p>
        </p:txBody>
      </p:sp>
      <p:sp>
        <p:nvSpPr>
          <p:cNvPr id="8" name="Pladsholder til sidefod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dias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38CCB8-F158-4A55-9C83-D1D2758C6B56}" type="slidenum">
              <a:rPr lang="da-DK" smtClean="0"/>
              <a:pPr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titeltypografi i masteren</a:t>
            </a:r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1CF0E6-D853-40A3-AC79-A604D850A4D9}" type="datetimeFigureOut">
              <a:rPr lang="da-DK" smtClean="0"/>
              <a:pPr/>
              <a:t>09-10-2025</a:t>
            </a:fld>
            <a:endParaRPr lang="da-DK"/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dias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38CCB8-F158-4A55-9C83-D1D2758C6B56}" type="slidenum">
              <a:rPr lang="da-DK" smtClean="0"/>
              <a:pPr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1CF0E6-D853-40A3-AC79-A604D850A4D9}" type="datetimeFigureOut">
              <a:rPr lang="da-DK" smtClean="0"/>
              <a:pPr/>
              <a:t>09-10-2025</a:t>
            </a:fld>
            <a:endParaRPr lang="da-DK"/>
          </a:p>
        </p:txBody>
      </p:sp>
      <p:sp>
        <p:nvSpPr>
          <p:cNvPr id="3" name="Pladsholder til sidefod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dias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38CCB8-F158-4A55-9C83-D1D2758C6B56}" type="slidenum">
              <a:rPr lang="da-DK" smtClean="0"/>
              <a:pPr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a-DK" smtClean="0"/>
              <a:t>Klik for at redigere titeltypografi i masteren</a:t>
            </a:r>
            <a:endParaRPr lang="da-DK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 smtClean="0"/>
              <a:t>Klik for at redigere typografi i masteren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 smtClean="0"/>
              <a:t>Klik for at redigere typografi i masteren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1CF0E6-D853-40A3-AC79-A604D850A4D9}" type="datetimeFigureOut">
              <a:rPr lang="da-DK" smtClean="0"/>
              <a:pPr/>
              <a:t>09-10-2025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38CCB8-F158-4A55-9C83-D1D2758C6B56}" type="slidenum">
              <a:rPr lang="da-DK" smtClean="0"/>
              <a:pPr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a-DK" smtClean="0"/>
              <a:t>Klik for at redigere titeltypografi i masteren</a:t>
            </a:r>
            <a:endParaRPr lang="da-DK"/>
          </a:p>
        </p:txBody>
      </p:sp>
      <p:sp>
        <p:nvSpPr>
          <p:cNvPr id="3" name="Pladsholder til billed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 smtClean="0"/>
              <a:t>Klik for at redigere typografi i masteren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1CF0E6-D853-40A3-AC79-A604D850A4D9}" type="datetimeFigureOut">
              <a:rPr lang="da-DK" smtClean="0"/>
              <a:pPr/>
              <a:t>09-10-2025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38CCB8-F158-4A55-9C83-D1D2758C6B56}" type="slidenum">
              <a:rPr lang="da-DK" smtClean="0"/>
              <a:pPr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 smtClean="0"/>
              <a:t>Klik for at redigere titeltypografi i masteren</a:t>
            </a:r>
            <a:endParaRPr lang="da-DK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 smtClean="0"/>
              <a:t>Klik for at redigere typografi i masteren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1CF0E6-D853-40A3-AC79-A604D850A4D9}" type="datetimeFigureOut">
              <a:rPr lang="da-DK" smtClean="0"/>
              <a:pPr/>
              <a:t>09-10-2025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38CCB8-F158-4A55-9C83-D1D2758C6B56}" type="slidenum">
              <a:rPr lang="da-DK" smtClean="0"/>
              <a:pPr/>
              <a:t>‹nr.›</a:t>
            </a:fld>
            <a:endParaRPr lang="da-DK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>
          <a:xfrm>
            <a:off x="467544" y="1628800"/>
            <a:ext cx="8229600" cy="3240360"/>
          </a:xfrm>
        </p:spPr>
        <p:txBody>
          <a:bodyPr>
            <a:normAutofit fontScale="90000"/>
          </a:bodyPr>
          <a:lstStyle/>
          <a:p>
            <a:r>
              <a:rPr lang="da-DK" dirty="0" smtClean="0"/>
              <a:t>Artikellæsning 1 til videreuddannelse af psykologer </a:t>
            </a:r>
            <a:br>
              <a:rPr lang="da-DK" dirty="0" smtClean="0"/>
            </a:br>
            <a:r>
              <a:rPr lang="da-DK" dirty="0" smtClean="0"/>
              <a:t/>
            </a:r>
            <a:br>
              <a:rPr lang="da-DK" dirty="0" smtClean="0"/>
            </a:br>
            <a:r>
              <a:rPr lang="da-DK" sz="3400" dirty="0" smtClean="0"/>
              <a:t>Jan </a:t>
            </a:r>
            <a:r>
              <a:rPr lang="da-DK" sz="3400" dirty="0" err="1" smtClean="0"/>
              <a:t>Ivanouw</a:t>
            </a:r>
            <a:r>
              <a:rPr lang="da-DK" sz="3400" dirty="0" smtClean="0"/>
              <a:t> </a:t>
            </a:r>
            <a:r>
              <a:rPr lang="da-DK" sz="3400" dirty="0" err="1" smtClean="0"/>
              <a:t>PhD</a:t>
            </a:r>
            <a:r>
              <a:rPr lang="da-DK" sz="3400" dirty="0" smtClean="0"/>
              <a:t/>
            </a:r>
            <a:br>
              <a:rPr lang="da-DK" sz="3400" dirty="0" smtClean="0"/>
            </a:br>
            <a:r>
              <a:rPr lang="da-DK" sz="3400" dirty="0" smtClean="0"/>
              <a:t>Københavns Universitet</a:t>
            </a:r>
            <a:br>
              <a:rPr lang="da-DK" sz="3400" dirty="0" smtClean="0"/>
            </a:br>
            <a:r>
              <a:rPr lang="da-DK" sz="3400" dirty="0" smtClean="0"/>
              <a:t>© 2025</a:t>
            </a:r>
            <a:endParaRPr lang="da-DK" sz="3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>
          <a:xfrm>
            <a:off x="500034" y="1500174"/>
            <a:ext cx="8229600" cy="1143000"/>
          </a:xfrm>
        </p:spPr>
        <p:txBody>
          <a:bodyPr>
            <a:normAutofit/>
          </a:bodyPr>
          <a:lstStyle/>
          <a:p>
            <a:r>
              <a:rPr lang="da-DK" dirty="0" smtClean="0"/>
              <a:t>Typer af undersøgelser</a:t>
            </a:r>
            <a:endParaRPr lang="da-DK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smtClean="0"/>
              <a:t>Forskningstyper</a:t>
            </a:r>
            <a:endParaRPr lang="da-DK" dirty="0"/>
          </a:p>
        </p:txBody>
      </p:sp>
      <p:sp>
        <p:nvSpPr>
          <p:cNvPr id="4" name="Pladsholder til indhold 3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da-DK" dirty="0" smtClean="0"/>
              <a:t>Benny </a:t>
            </a:r>
            <a:r>
              <a:rPr lang="da-DK" dirty="0" err="1" smtClean="0"/>
              <a:t>Karpatschof</a:t>
            </a:r>
            <a:r>
              <a:rPr lang="da-DK" dirty="0" smtClean="0"/>
              <a:t> (2006):</a:t>
            </a:r>
          </a:p>
          <a:p>
            <a:pPr lvl="1"/>
            <a:r>
              <a:rPr lang="da-DK" dirty="0" smtClean="0"/>
              <a:t>Eksperimentelle metoder</a:t>
            </a:r>
          </a:p>
          <a:p>
            <a:pPr lvl="2"/>
            <a:r>
              <a:rPr lang="da-DK" dirty="0" smtClean="0"/>
              <a:t>Demonstrationseksperiment</a:t>
            </a:r>
          </a:p>
          <a:p>
            <a:pPr lvl="2"/>
            <a:r>
              <a:rPr lang="da-DK" dirty="0" smtClean="0"/>
              <a:t>Individbaseret, klassisk eksperiment</a:t>
            </a:r>
          </a:p>
          <a:p>
            <a:pPr lvl="2"/>
            <a:r>
              <a:rPr lang="da-DK" dirty="0" err="1" smtClean="0"/>
              <a:t>Kvasieksperiment</a:t>
            </a:r>
            <a:r>
              <a:rPr lang="da-DK" dirty="0" smtClean="0"/>
              <a:t> (ikke </a:t>
            </a:r>
            <a:r>
              <a:rPr lang="da-DK" dirty="0" err="1" smtClean="0"/>
              <a:t>randomiserede</a:t>
            </a:r>
            <a:r>
              <a:rPr lang="da-DK" dirty="0" smtClean="0"/>
              <a:t> grupper</a:t>
            </a:r>
            <a:r>
              <a:rPr lang="da-DK" dirty="0" smtClean="0"/>
              <a:t>)</a:t>
            </a:r>
          </a:p>
          <a:p>
            <a:pPr lvl="2"/>
            <a:r>
              <a:rPr lang="da-DK" dirty="0" err="1" smtClean="0"/>
              <a:t>Randomiseret</a:t>
            </a:r>
            <a:r>
              <a:rPr lang="da-DK" dirty="0" smtClean="0"/>
              <a:t> gruppeeksperiment</a:t>
            </a:r>
          </a:p>
          <a:p>
            <a:pPr lvl="1"/>
            <a:r>
              <a:rPr lang="da-DK" dirty="0" err="1" smtClean="0"/>
              <a:t>Survey</a:t>
            </a:r>
            <a:r>
              <a:rPr lang="da-DK" dirty="0" smtClean="0"/>
              <a:t> med kvantitative data</a:t>
            </a:r>
          </a:p>
          <a:p>
            <a:pPr lvl="2"/>
            <a:r>
              <a:rPr lang="da-DK" dirty="0" err="1" smtClean="0"/>
              <a:t>S</a:t>
            </a:r>
            <a:r>
              <a:rPr lang="da-DK" dirty="0" err="1" smtClean="0"/>
              <a:t>pørgeskemaundesøgeser</a:t>
            </a:r>
            <a:endParaRPr lang="da-DK" dirty="0" smtClean="0"/>
          </a:p>
          <a:p>
            <a:pPr lvl="1"/>
            <a:r>
              <a:rPr lang="da-DK" dirty="0" err="1" smtClean="0"/>
              <a:t>Psykometriske</a:t>
            </a:r>
            <a:r>
              <a:rPr lang="da-DK" dirty="0" smtClean="0"/>
              <a:t> metoder</a:t>
            </a:r>
          </a:p>
          <a:p>
            <a:pPr lvl="2"/>
            <a:r>
              <a:rPr lang="da-DK" dirty="0" smtClean="0"/>
              <a:t>Psykologiske tests</a:t>
            </a:r>
            <a:endParaRPr lang="da-DK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smtClean="0"/>
              <a:t>Forskningsniveauer</a:t>
            </a:r>
            <a:endParaRPr lang="da-DK" dirty="0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a-DK" dirty="0" smtClean="0"/>
              <a:t>Systematisk </a:t>
            </a:r>
            <a:r>
              <a:rPr lang="da-DK" dirty="0" err="1" smtClean="0"/>
              <a:t>review</a:t>
            </a:r>
            <a:endParaRPr lang="da-DK" dirty="0" smtClean="0"/>
          </a:p>
          <a:p>
            <a:r>
              <a:rPr lang="da-DK" dirty="0" err="1" smtClean="0"/>
              <a:t>Randomiseret</a:t>
            </a:r>
            <a:r>
              <a:rPr lang="da-DK" dirty="0" smtClean="0"/>
              <a:t> kontrolleret studie (RCT)</a:t>
            </a:r>
          </a:p>
          <a:p>
            <a:r>
              <a:rPr lang="da-DK" dirty="0" smtClean="0"/>
              <a:t>Kohorteundersøgelse (længdesnitsstudie)</a:t>
            </a:r>
          </a:p>
          <a:p>
            <a:r>
              <a:rPr lang="da-DK" dirty="0" err="1" smtClean="0"/>
              <a:t>Case-kontrolstudie</a:t>
            </a:r>
            <a:endParaRPr lang="da-DK" dirty="0" smtClean="0"/>
          </a:p>
          <a:p>
            <a:r>
              <a:rPr lang="da-DK" dirty="0" err="1" smtClean="0"/>
              <a:t>Krydssektionelt</a:t>
            </a:r>
            <a:r>
              <a:rPr lang="da-DK" dirty="0" smtClean="0"/>
              <a:t> studie (tværsnitsstudie)</a:t>
            </a:r>
          </a:p>
          <a:p>
            <a:r>
              <a:rPr lang="da-DK" dirty="0" smtClean="0"/>
              <a:t>Casestudie</a:t>
            </a:r>
          </a:p>
          <a:p>
            <a:r>
              <a:rPr lang="da-DK" dirty="0" smtClean="0"/>
              <a:t>Anekdoter, ekspertudtalelser</a:t>
            </a:r>
            <a:endParaRPr lang="da-DK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smtClean="0"/>
              <a:t>Anekdoter</a:t>
            </a:r>
            <a:endParaRPr lang="da-DK" dirty="0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 smtClean="0"/>
              <a:t>Helbredt for kræft efter at have badet nøgen ved fuldmåne</a:t>
            </a:r>
          </a:p>
          <a:p>
            <a:r>
              <a:rPr lang="da-DK" dirty="0" smtClean="0"/>
              <a:t>Helbredt for type II diabetes efter at have spist gammeldags </a:t>
            </a:r>
            <a:r>
              <a:rPr lang="da-DK" dirty="0" err="1" smtClean="0"/>
              <a:t>grøntsagstyper</a:t>
            </a:r>
            <a:endParaRPr lang="da-DK" dirty="0" smtClean="0"/>
          </a:p>
          <a:p>
            <a:r>
              <a:rPr lang="da-DK" dirty="0" smtClean="0"/>
              <a:t>Fordel: Kan henlede opmærksomheden på ikke tidligere opdagede forhold </a:t>
            </a:r>
          </a:p>
          <a:p>
            <a:r>
              <a:rPr lang="da-DK" dirty="0" smtClean="0"/>
              <a:t>Ulemper: Helt uden kontrol</a:t>
            </a:r>
          </a:p>
          <a:p>
            <a:pPr>
              <a:buNone/>
            </a:pPr>
            <a:endParaRPr lang="da-DK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err="1" smtClean="0"/>
              <a:t>Casebeskrivelser</a:t>
            </a:r>
            <a:endParaRPr lang="da-DK" dirty="0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da-DK" dirty="0" smtClean="0"/>
              <a:t>Beskrivelse af sygdomsforløb med tarmslyng efter indtagelse af slankepulver</a:t>
            </a:r>
          </a:p>
          <a:p>
            <a:r>
              <a:rPr lang="da-DK" dirty="0" smtClean="0"/>
              <a:t>Beskrivelse af familiehistorie, to psykoanalytiske drømmeanalyser for ung pige og efterfølgende beskrivelse af overføring til behandleren</a:t>
            </a:r>
          </a:p>
          <a:p>
            <a:r>
              <a:rPr lang="da-DK" dirty="0" smtClean="0"/>
              <a:t>Fordel: Kan henlede opmærksomheden på ikke tidligere opdagede forhold </a:t>
            </a:r>
          </a:p>
          <a:p>
            <a:r>
              <a:rPr lang="da-DK" dirty="0" smtClean="0"/>
              <a:t>Ulemper: Delvist uden kontrol (delvist afhængig af stringens i beskrivelsen), kan ikke generaliseres</a:t>
            </a:r>
          </a:p>
          <a:p>
            <a:endParaRPr lang="da-DK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a-DK" dirty="0" err="1" smtClean="0"/>
              <a:t>Krydssektionelt</a:t>
            </a:r>
            <a:r>
              <a:rPr lang="da-DK" dirty="0" smtClean="0"/>
              <a:t> studie/Tværsnitsstudie</a:t>
            </a:r>
            <a:endParaRPr lang="da-DK" dirty="0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da-DK" dirty="0" smtClean="0"/>
              <a:t>En bestemt gruppe (typisk valgt ud fra bestemt egenskab, f.eks. Depressive)</a:t>
            </a:r>
          </a:p>
          <a:p>
            <a:r>
              <a:rPr lang="da-DK" dirty="0" smtClean="0"/>
              <a:t>Forskellige egenskaber måles samtidig</a:t>
            </a:r>
          </a:p>
          <a:p>
            <a:r>
              <a:rPr lang="da-DK" dirty="0" smtClean="0"/>
              <a:t>Sammenhænge mellem de interessante egenskaber undersøges</a:t>
            </a:r>
          </a:p>
          <a:p>
            <a:r>
              <a:rPr lang="da-DK" dirty="0" smtClean="0"/>
              <a:t>Fordel: Let tilgængelig, mange egenskaber kan inkluderes</a:t>
            </a:r>
          </a:p>
          <a:p>
            <a:r>
              <a:rPr lang="da-DK" dirty="0" smtClean="0"/>
              <a:t>Ulemper: Bias i udvælgelse kan påvirke forekomst af egenskaber,  korrelation kan oftest ikke vise årsagsforhold (A årsag til B? B årsag til A? eller C årsag til både A og B?)</a:t>
            </a:r>
            <a:endParaRPr lang="da-DK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err="1" smtClean="0"/>
              <a:t>Case-kontrolstudie</a:t>
            </a:r>
            <a:endParaRPr lang="da-DK" dirty="0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da-DK" dirty="0" smtClean="0"/>
              <a:t>To grupper sammenlignes på samme tidspunkt (eks: patient vs. Ikke-patient, behandlet </a:t>
            </a:r>
            <a:r>
              <a:rPr lang="da-DK" dirty="0" err="1" smtClean="0"/>
              <a:t>vs</a:t>
            </a:r>
            <a:r>
              <a:rPr lang="da-DK" dirty="0" smtClean="0"/>
              <a:t> ubehandlet)</a:t>
            </a:r>
          </a:p>
          <a:p>
            <a:r>
              <a:rPr lang="da-DK" dirty="0" smtClean="0"/>
              <a:t>Udvælgelse typisk </a:t>
            </a:r>
            <a:r>
              <a:rPr lang="da-DK" dirty="0" err="1" smtClean="0"/>
              <a:t>convenience</a:t>
            </a:r>
            <a:r>
              <a:rPr lang="da-DK" dirty="0" smtClean="0"/>
              <a:t>, </a:t>
            </a:r>
            <a:r>
              <a:rPr lang="da-DK" dirty="0" err="1" smtClean="0"/>
              <a:t>evt</a:t>
            </a:r>
            <a:r>
              <a:rPr lang="da-DK" dirty="0" smtClean="0"/>
              <a:t> med matchet kontrolgruppe</a:t>
            </a:r>
          </a:p>
          <a:p>
            <a:r>
              <a:rPr lang="da-DK" dirty="0" smtClean="0"/>
              <a:t>Fordele: lille samplestørrelse, hurtig gennemførelse, ingen </a:t>
            </a:r>
            <a:r>
              <a:rPr lang="da-DK" dirty="0" err="1" smtClean="0"/>
              <a:t>drop-outs</a:t>
            </a:r>
            <a:endParaRPr lang="da-DK" dirty="0" smtClean="0"/>
          </a:p>
          <a:p>
            <a:r>
              <a:rPr lang="da-DK" dirty="0" smtClean="0"/>
              <a:t>Ulemper: Sammenlignelighed kompromitteres af </a:t>
            </a:r>
            <a:r>
              <a:rPr lang="da-DK" dirty="0" err="1" smtClean="0"/>
              <a:t>ikke-randomiseret</a:t>
            </a:r>
            <a:r>
              <a:rPr lang="da-DK" dirty="0" smtClean="0"/>
              <a:t> samplingsmetode</a:t>
            </a:r>
          </a:p>
          <a:p>
            <a:endParaRPr lang="da-DK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smtClean="0"/>
              <a:t>Kohorteundersøgelse</a:t>
            </a:r>
            <a:endParaRPr lang="da-DK" dirty="0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da-DK" dirty="0" smtClean="0"/>
              <a:t>Data indsamles for en (større) gruppe af personer flere gange over tid </a:t>
            </a:r>
          </a:p>
          <a:p>
            <a:r>
              <a:rPr lang="da-DK" dirty="0" smtClean="0"/>
              <a:t>Tidligere fundne egenskaber relateres til senere effekter</a:t>
            </a:r>
          </a:p>
          <a:p>
            <a:pPr lvl="1"/>
            <a:r>
              <a:rPr lang="da-DK" dirty="0" smtClean="0"/>
              <a:t>Eks: spisevaner igennem en årrække relateres til senere sygdom</a:t>
            </a:r>
          </a:p>
          <a:p>
            <a:r>
              <a:rPr lang="da-DK" dirty="0" err="1" smtClean="0"/>
              <a:t>Prospektiv</a:t>
            </a:r>
            <a:r>
              <a:rPr lang="da-DK" dirty="0" smtClean="0"/>
              <a:t> eller historisk </a:t>
            </a:r>
            <a:r>
              <a:rPr lang="da-DK" dirty="0" err="1" smtClean="0"/>
              <a:t>prospektiv</a:t>
            </a:r>
            <a:r>
              <a:rPr lang="da-DK" dirty="0" smtClean="0"/>
              <a:t> (registerundersøgelse)</a:t>
            </a:r>
          </a:p>
          <a:p>
            <a:r>
              <a:rPr lang="da-DK" dirty="0" smtClean="0"/>
              <a:t>Fordel: årsagsforhold kan belyses</a:t>
            </a:r>
          </a:p>
          <a:p>
            <a:r>
              <a:rPr lang="da-DK" dirty="0" smtClean="0"/>
              <a:t>Ulemper: hvis </a:t>
            </a:r>
            <a:r>
              <a:rPr lang="da-DK" dirty="0" err="1" smtClean="0"/>
              <a:t>prospektiv</a:t>
            </a:r>
            <a:r>
              <a:rPr lang="da-DK" dirty="0" smtClean="0"/>
              <a:t>, så tidskrævende, oftest store samples, </a:t>
            </a:r>
            <a:r>
              <a:rPr lang="da-DK" dirty="0" err="1" smtClean="0"/>
              <a:t>drop-outs</a:t>
            </a:r>
            <a:r>
              <a:rPr lang="da-DK" dirty="0" smtClean="0"/>
              <a:t>, mange mulige </a:t>
            </a:r>
            <a:r>
              <a:rPr lang="da-DK" dirty="0" err="1" smtClean="0"/>
              <a:t>confounders</a:t>
            </a:r>
            <a:endParaRPr lang="da-DK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a-DK" dirty="0" err="1" smtClean="0"/>
              <a:t>Randomiseret</a:t>
            </a:r>
            <a:r>
              <a:rPr lang="da-DK" dirty="0" smtClean="0"/>
              <a:t> kontrolleret studie (RCT)</a:t>
            </a:r>
            <a:endParaRPr lang="da-DK" dirty="0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da-DK" dirty="0" smtClean="0"/>
              <a:t>To grupper udvælges tilfældigt fra samme basispopulation og gennemgår samme forløb bortset fra en enkelt variation, typisk en behandlingsintervention</a:t>
            </a:r>
          </a:p>
          <a:p>
            <a:r>
              <a:rPr lang="da-DK" dirty="0" smtClean="0"/>
              <a:t>Hvis grupperne gennem </a:t>
            </a:r>
            <a:r>
              <a:rPr lang="da-DK" dirty="0" err="1" smtClean="0"/>
              <a:t>randomiseringen</a:t>
            </a:r>
            <a:r>
              <a:rPr lang="da-DK" dirty="0" smtClean="0"/>
              <a:t> bliver sammenlignelige i egenskaber, kan man vurdere effekt af variationen (interventionen)</a:t>
            </a:r>
          </a:p>
          <a:p>
            <a:r>
              <a:rPr lang="da-DK" dirty="0" smtClean="0"/>
              <a:t>Fordele: Høj grad af kontrol, årsagstolkning mulig</a:t>
            </a:r>
          </a:p>
          <a:p>
            <a:r>
              <a:rPr lang="da-DK" dirty="0" smtClean="0"/>
              <a:t>Ulemper: Ofte ikke mulig (etiske og/eller praktiske forhindringer), kan være vanskeligt at holde alle forhold konstante og at være sikker på interventionens egenskaber, </a:t>
            </a:r>
            <a:r>
              <a:rPr lang="da-DK" dirty="0" err="1" smtClean="0"/>
              <a:t>randomisering</a:t>
            </a:r>
            <a:r>
              <a:rPr lang="da-DK" dirty="0" smtClean="0"/>
              <a:t> ikke sikker</a:t>
            </a:r>
            <a:endParaRPr lang="da-DK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err="1" smtClean="0"/>
              <a:t>Randomisering</a:t>
            </a:r>
            <a:endParaRPr lang="da-DK" dirty="0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da-DK" dirty="0" smtClean="0"/>
              <a:t>Man regner ofte med at når man </a:t>
            </a:r>
            <a:r>
              <a:rPr lang="da-DK" dirty="0" err="1" smtClean="0"/>
              <a:t>randomiserer</a:t>
            </a:r>
            <a:r>
              <a:rPr lang="da-DK" dirty="0" smtClean="0"/>
              <a:t>, f.eks. tilfældigt trækker to samples ud fra den samme større gruppe af personer, så vil disse være sammenlignelige</a:t>
            </a:r>
          </a:p>
          <a:p>
            <a:r>
              <a:rPr lang="da-DK" dirty="0" err="1" smtClean="0"/>
              <a:t>Randomisering</a:t>
            </a:r>
            <a:r>
              <a:rPr lang="da-DK" dirty="0" smtClean="0"/>
              <a:t> er imidlertid ikke nogen garanti</a:t>
            </a:r>
          </a:p>
          <a:p>
            <a:r>
              <a:rPr lang="da-DK" dirty="0" err="1" smtClean="0"/>
              <a:t>Randomisering</a:t>
            </a:r>
            <a:r>
              <a:rPr lang="da-DK" dirty="0" smtClean="0"/>
              <a:t> betyder blot at alle personer har lige stor chance for at blive udtrukket, men der vil alligevel være forskelle mellem to udtrækninger, som ved små samples kan være ganske store</a:t>
            </a:r>
          </a:p>
          <a:p>
            <a:r>
              <a:rPr lang="da-DK" dirty="0" smtClean="0"/>
              <a:t>Derfor skal der også ved </a:t>
            </a:r>
            <a:r>
              <a:rPr lang="da-DK" dirty="0" err="1" smtClean="0"/>
              <a:t>randomiserede</a:t>
            </a:r>
            <a:r>
              <a:rPr lang="da-DK" dirty="0" smtClean="0"/>
              <a:t> grupper foretages sammenligning af de vigtigste variable for at sikre mod for store forskelle</a:t>
            </a:r>
            <a:endParaRPr lang="da-DK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>
          <a:xfrm>
            <a:off x="539552" y="1628800"/>
            <a:ext cx="8229600" cy="1143000"/>
          </a:xfrm>
        </p:spPr>
        <p:txBody>
          <a:bodyPr/>
          <a:lstStyle/>
          <a:p>
            <a:r>
              <a:rPr lang="da-DK" dirty="0" smtClean="0"/>
              <a:t>Forskningsproces</a:t>
            </a:r>
            <a:endParaRPr lang="da-DK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smtClean="0"/>
              <a:t>Systematisk </a:t>
            </a:r>
            <a:r>
              <a:rPr lang="da-DK" dirty="0" err="1" smtClean="0"/>
              <a:t>review</a:t>
            </a:r>
            <a:endParaRPr lang="da-DK" dirty="0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da-DK" dirty="0" smtClean="0"/>
              <a:t>En lang række undersøgelser sammenfattes statistisk (og begrebsmæssigt) ud fra mål for effektstørrelser (metaanalyse)</a:t>
            </a:r>
          </a:p>
          <a:p>
            <a:r>
              <a:rPr lang="da-DK" dirty="0" smtClean="0"/>
              <a:t>Fordele: tilsammen fås et stort sample, og stor variation i egenskaberne</a:t>
            </a:r>
          </a:p>
          <a:p>
            <a:r>
              <a:rPr lang="da-DK" dirty="0" smtClean="0"/>
              <a:t>Ulemper: Vanskeligt at sikre metodekvalitet og sammenlignelighed af de primære undersøgelser, ved nogle problemstillinger findes kun få primære undersøgelser</a:t>
            </a:r>
            <a:endParaRPr lang="da-DK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smtClean="0"/>
              <a:t>Metaanalyse</a:t>
            </a:r>
            <a:endParaRPr lang="da-DK" dirty="0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da-DK" dirty="0" smtClean="0"/>
              <a:t>Tidligere var forskningen ofte først og fremmest centreret på statistisk hypoteseprøvning, resulterende i p-værdi og udsagn om evt. signifikante forskelle</a:t>
            </a:r>
          </a:p>
          <a:p>
            <a:r>
              <a:rPr lang="da-DK" dirty="0" smtClean="0"/>
              <a:t>Signifikanstestning er både afhængig af størrelsen af effekten og af samplestørrelse i undersøgelsen, og bl.a. derfor lægges der efterhånden også meget vægt på at rapportere effektstørrelser</a:t>
            </a:r>
          </a:p>
          <a:p>
            <a:r>
              <a:rPr lang="da-DK" dirty="0" smtClean="0"/>
              <a:t>Undersøgelser med små samples har ofte resulteret i ikke-signifikante resultater på trods af rimeligt store effekter</a:t>
            </a:r>
          </a:p>
          <a:p>
            <a:r>
              <a:rPr lang="da-DK" dirty="0" smtClean="0"/>
              <a:t>Ved at samle effektstørrelser fra mange undersøgelser af samme fænomen (= metaanalyse), fås et mere sandt billede</a:t>
            </a:r>
          </a:p>
          <a:p>
            <a:r>
              <a:rPr lang="da-DK" dirty="0" smtClean="0"/>
              <a:t>Metaanalyse af psykoterapieffekt var et pionerarbejde</a:t>
            </a:r>
            <a:endParaRPr lang="da-DK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smtClean="0"/>
              <a:t>Dataindsamlingsdesign</a:t>
            </a:r>
            <a:endParaRPr lang="da-DK" dirty="0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da-DK" dirty="0" smtClean="0"/>
              <a:t>Nogle undersøgelser (tværsnitsundersøgelser: </a:t>
            </a:r>
            <a:r>
              <a:rPr lang="da-DK" dirty="0" err="1" smtClean="0"/>
              <a:t>krydssektionel</a:t>
            </a:r>
            <a:r>
              <a:rPr lang="da-DK" dirty="0" smtClean="0"/>
              <a:t> og </a:t>
            </a:r>
            <a:r>
              <a:rPr lang="da-DK" dirty="0" err="1" smtClean="0"/>
              <a:t>case-kontrolstudie</a:t>
            </a:r>
            <a:r>
              <a:rPr lang="da-DK" dirty="0" smtClean="0"/>
              <a:t>) bruger kun en enkelt dataindsamling</a:t>
            </a:r>
          </a:p>
          <a:p>
            <a:r>
              <a:rPr lang="da-DK" dirty="0" smtClean="0"/>
              <a:t>Undersøgelser af behandlingseffekt bruger typisk to dataindsamlinger – dette vil imidlertid ofte være utilstrækkeligt</a:t>
            </a:r>
          </a:p>
          <a:p>
            <a:r>
              <a:rPr lang="da-DK" dirty="0" smtClean="0"/>
              <a:t>Undersøgelser af behandlingseffekt bør omfatte mindst 4 dataindsamlinger for at kunne beskrive ikke-lineære forløb</a:t>
            </a:r>
            <a:endParaRPr lang="da-DK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smtClean="0"/>
              <a:t>Erkendelsesproces</a:t>
            </a:r>
            <a:endParaRPr lang="da-DK" dirty="0"/>
          </a:p>
        </p:txBody>
      </p:sp>
      <p:sp>
        <p:nvSpPr>
          <p:cNvPr id="4" name="Pladsholder til indhold 3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da-DK" dirty="0" smtClean="0"/>
              <a:t>Opdage forhold</a:t>
            </a:r>
          </a:p>
          <a:p>
            <a:r>
              <a:rPr lang="da-DK" dirty="0" smtClean="0"/>
              <a:t>Opstille hypoteser om mulige sammenhænge (modeller)</a:t>
            </a:r>
          </a:p>
          <a:p>
            <a:r>
              <a:rPr lang="da-DK" dirty="0" smtClean="0"/>
              <a:t>Undersøge om der er sammenhænge i modellen (signifikansundersøgelse) og hvor store de så er (effektstørrelser)</a:t>
            </a:r>
          </a:p>
          <a:p>
            <a:r>
              <a:rPr lang="da-DK" dirty="0" smtClean="0"/>
              <a:t>Sammenhæng vs. årsagssammenhæng?</a:t>
            </a:r>
          </a:p>
          <a:p>
            <a:r>
              <a:rPr lang="da-DK" dirty="0" smtClean="0"/>
              <a:t>Opstille hypoteser om mekanismer bag sammenhænge</a:t>
            </a:r>
            <a:endParaRPr lang="da-DK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39552" y="836712"/>
            <a:ext cx="8229600" cy="1143000"/>
          </a:xfrm>
        </p:spPr>
        <p:txBody>
          <a:bodyPr/>
          <a:lstStyle/>
          <a:p>
            <a:r>
              <a:rPr lang="da-DK" dirty="0" smtClean="0"/>
              <a:t>Psykologiske modeller</a:t>
            </a:r>
            <a:endParaRPr lang="da-DK" dirty="0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467544" y="2492896"/>
            <a:ext cx="8229600" cy="2908920"/>
          </a:xfrm>
        </p:spPr>
        <p:txBody>
          <a:bodyPr/>
          <a:lstStyle/>
          <a:p>
            <a:r>
              <a:rPr lang="da-DK" dirty="0" smtClean="0"/>
              <a:t>De typiske traditionelle forskningsdesigns implicerer en psykologisk model, selvom dette ikke altid udtrykkes eksplicit</a:t>
            </a:r>
          </a:p>
          <a:p>
            <a:r>
              <a:rPr lang="da-DK" dirty="0" smtClean="0"/>
              <a:t>Lad os se på hvad der indgår i en psykologisk model</a:t>
            </a:r>
            <a:endParaRPr lang="da-DK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67544" y="620688"/>
            <a:ext cx="8229600" cy="1143000"/>
          </a:xfrm>
        </p:spPr>
        <p:txBody>
          <a:bodyPr/>
          <a:lstStyle/>
          <a:p>
            <a:r>
              <a:rPr lang="da-DK" dirty="0" smtClean="0"/>
              <a:t>Psykologiske modeller</a:t>
            </a:r>
            <a:endParaRPr lang="da-DK" dirty="0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a-DK" dirty="0" smtClean="0"/>
              <a:t>Baggrundsteori</a:t>
            </a:r>
          </a:p>
          <a:p>
            <a:r>
              <a:rPr lang="da-DK" dirty="0" smtClean="0"/>
              <a:t>Definition af begreber</a:t>
            </a:r>
          </a:p>
          <a:p>
            <a:r>
              <a:rPr lang="da-DK" dirty="0" smtClean="0"/>
              <a:t>Opstilling af model for relation mellem begreber</a:t>
            </a:r>
          </a:p>
          <a:p>
            <a:r>
              <a:rPr lang="da-DK" dirty="0" smtClean="0"/>
              <a:t>Model for måling af begreber</a:t>
            </a:r>
          </a:p>
          <a:p>
            <a:r>
              <a:rPr lang="da-DK" dirty="0" smtClean="0"/>
              <a:t>Indsamling af måledata</a:t>
            </a:r>
          </a:p>
          <a:p>
            <a:r>
              <a:rPr lang="da-DK" dirty="0" smtClean="0"/>
              <a:t>Analyse af data </a:t>
            </a:r>
            <a:r>
              <a:rPr lang="da-DK" dirty="0" err="1" smtClean="0"/>
              <a:t>mhp</a:t>
            </a:r>
            <a:r>
              <a:rPr lang="da-DK" dirty="0" smtClean="0"/>
              <a:t> afprøvning af model</a:t>
            </a:r>
            <a:endParaRPr lang="da-DK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smtClean="0"/>
              <a:t>Begrebsmodel</a:t>
            </a:r>
            <a:endParaRPr lang="da-DK" dirty="0"/>
          </a:p>
        </p:txBody>
      </p:sp>
      <p:pic>
        <p:nvPicPr>
          <p:cNvPr id="4" name="Pladsholder til indhold 3" descr="Begrebsmodel_F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457200" y="1847205"/>
            <a:ext cx="8229600" cy="4031952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smtClean="0"/>
              <a:t>Begrebsmodel</a:t>
            </a:r>
            <a:endParaRPr lang="da-DK" dirty="0"/>
          </a:p>
        </p:txBody>
      </p:sp>
      <p:pic>
        <p:nvPicPr>
          <p:cNvPr id="4" name="Pladsholder til indhold 3" descr="Begrebsmodel_Barn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457200" y="1755293"/>
            <a:ext cx="8229600" cy="4215777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smtClean="0"/>
              <a:t>Måling af begreber</a:t>
            </a:r>
            <a:endParaRPr lang="da-DK" dirty="0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da-DK" dirty="0" smtClean="0"/>
              <a:t>Traditionel operationalisering: der udvælges en målemetode, ofte baseret på sum af svar på en række </a:t>
            </a:r>
            <a:r>
              <a:rPr lang="da-DK" dirty="0" err="1" smtClean="0"/>
              <a:t>enkeltitems</a:t>
            </a:r>
            <a:r>
              <a:rPr lang="da-DK" dirty="0" smtClean="0"/>
              <a:t>. </a:t>
            </a:r>
            <a:r>
              <a:rPr lang="da-DK" dirty="0" err="1" smtClean="0"/>
              <a:t>Måletallet</a:t>
            </a:r>
            <a:r>
              <a:rPr lang="da-DK" dirty="0" smtClean="0"/>
              <a:t>, f.eks. </a:t>
            </a:r>
            <a:r>
              <a:rPr lang="da-DK" dirty="0" err="1" smtClean="0"/>
              <a:t>sumscoren</a:t>
            </a:r>
            <a:r>
              <a:rPr lang="da-DK" dirty="0" smtClean="0"/>
              <a:t>, anvendes i analysen af begrebsmodellen</a:t>
            </a:r>
          </a:p>
          <a:p>
            <a:r>
              <a:rPr lang="da-DK" dirty="0" smtClean="0"/>
              <a:t>Latent variabelmetode: en række relevante informationer, herunder </a:t>
            </a:r>
            <a:r>
              <a:rPr lang="da-DK" dirty="0" err="1" smtClean="0"/>
              <a:t>enkeltitems</a:t>
            </a:r>
            <a:r>
              <a:rPr lang="da-DK" dirty="0" smtClean="0"/>
              <a:t>, indgår i en målingsmodel. Hele målingsmodellen indgår i analysen af begrebsmodellen</a:t>
            </a:r>
            <a:endParaRPr lang="da-DK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smtClean="0"/>
              <a:t>Latent egenskab eller netværk?</a:t>
            </a:r>
            <a:endParaRPr lang="da-DK" dirty="0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da-DK" dirty="0" smtClean="0"/>
              <a:t>De almindelige målemetoder for egenskaber og sygdomsenheder opfatter disse som </a:t>
            </a:r>
            <a:r>
              <a:rPr lang="da-DK" i="1" dirty="0" smtClean="0"/>
              <a:t>latente variable</a:t>
            </a:r>
            <a:r>
              <a:rPr lang="da-DK" dirty="0" smtClean="0"/>
              <a:t>, dvs. som faktisk eksisterende, men som nødvendigvist måles indirekte ved forskellige observationer (f.eks. items)</a:t>
            </a:r>
          </a:p>
          <a:p>
            <a:r>
              <a:rPr lang="da-DK" dirty="0" smtClean="0"/>
              <a:t>Nogle egenskaber og sygdomstilstande skal måske i stedet opfattes som kun eksisterende som </a:t>
            </a:r>
            <a:r>
              <a:rPr lang="da-DK" i="1" dirty="0" smtClean="0"/>
              <a:t>netværk</a:t>
            </a:r>
            <a:r>
              <a:rPr lang="da-DK" dirty="0" smtClean="0"/>
              <a:t> af elementer, herunder symptomer</a:t>
            </a:r>
          </a:p>
          <a:p>
            <a:r>
              <a:rPr lang="da-DK" dirty="0" smtClean="0"/>
              <a:t>Implikationer for forskning og behandling</a:t>
            </a:r>
            <a:endParaRPr lang="da-DK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Kontortema">
  <a:themeElements>
    <a:clrScheme name="Kont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ont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Kontortema">
  <a:themeElements>
    <a:clrScheme name="Kont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ont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40742</TotalTime>
  <Words>908</Words>
  <Application>Microsoft Office PowerPoint</Application>
  <PresentationFormat>Skærmshow (4:3)</PresentationFormat>
  <Paragraphs>100</Paragraphs>
  <Slides>22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Diastitler</vt:lpstr>
      </vt:variant>
      <vt:variant>
        <vt:i4>22</vt:i4>
      </vt:variant>
    </vt:vector>
  </HeadingPairs>
  <TitlesOfParts>
    <vt:vector size="23" baseType="lpstr">
      <vt:lpstr>Kontortema</vt:lpstr>
      <vt:lpstr>Artikellæsning 1 til videreuddannelse af psykologer   Jan Ivanouw PhD Københavns Universitet © 2025</vt:lpstr>
      <vt:lpstr>Forskningsproces</vt:lpstr>
      <vt:lpstr>Erkendelsesproces</vt:lpstr>
      <vt:lpstr>Psykologiske modeller</vt:lpstr>
      <vt:lpstr>Psykologiske modeller</vt:lpstr>
      <vt:lpstr>Begrebsmodel</vt:lpstr>
      <vt:lpstr>Begrebsmodel</vt:lpstr>
      <vt:lpstr>Måling af begreber</vt:lpstr>
      <vt:lpstr>Latent egenskab eller netværk?</vt:lpstr>
      <vt:lpstr>Typer af undersøgelser</vt:lpstr>
      <vt:lpstr>Forskningstyper</vt:lpstr>
      <vt:lpstr>Forskningsniveauer</vt:lpstr>
      <vt:lpstr>Anekdoter</vt:lpstr>
      <vt:lpstr>Casebeskrivelser</vt:lpstr>
      <vt:lpstr>Krydssektionelt studie/Tværsnitsstudie</vt:lpstr>
      <vt:lpstr>Case-kontrolstudie</vt:lpstr>
      <vt:lpstr>Kohorteundersøgelse</vt:lpstr>
      <vt:lpstr>Randomiseret kontrolleret studie (RCT)</vt:lpstr>
      <vt:lpstr>Randomisering</vt:lpstr>
      <vt:lpstr>Systematisk review</vt:lpstr>
      <vt:lpstr>Metaanalyse</vt:lpstr>
      <vt:lpstr>Dataindsamlingsdesign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Statistik for specialpsykologer</dc:title>
  <dc:creator>Jan Ivanouw</dc:creator>
  <cp:lastModifiedBy>Bruger</cp:lastModifiedBy>
  <cp:revision>136</cp:revision>
  <dcterms:created xsi:type="dcterms:W3CDTF">2015-03-11T13:33:25Z</dcterms:created>
  <dcterms:modified xsi:type="dcterms:W3CDTF">2025-10-09T18:05:37Z</dcterms:modified>
</cp:coreProperties>
</file>